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42" r:id="rId3"/>
    <p:sldId id="916" r:id="rId4"/>
    <p:sldId id="936" r:id="rId5"/>
    <p:sldId id="937" r:id="rId6"/>
    <p:sldId id="938" r:id="rId7"/>
    <p:sldId id="939" r:id="rId8"/>
    <p:sldId id="918" r:id="rId9"/>
    <p:sldId id="919" r:id="rId10"/>
    <p:sldId id="920" r:id="rId11"/>
    <p:sldId id="879" r:id="rId12"/>
    <p:sldId id="880" r:id="rId13"/>
    <p:sldId id="881" r:id="rId14"/>
    <p:sldId id="921" r:id="rId15"/>
    <p:sldId id="922" r:id="rId16"/>
    <p:sldId id="913" r:id="rId17"/>
    <p:sldId id="923" r:id="rId18"/>
    <p:sldId id="924" r:id="rId19"/>
    <p:sldId id="925" r:id="rId20"/>
    <p:sldId id="940" r:id="rId21"/>
    <p:sldId id="926" r:id="rId22"/>
    <p:sldId id="927" r:id="rId23"/>
    <p:sldId id="928" r:id="rId24"/>
    <p:sldId id="929" r:id="rId25"/>
    <p:sldId id="930" r:id="rId26"/>
    <p:sldId id="941" r:id="rId27"/>
    <p:sldId id="931" r:id="rId28"/>
    <p:sldId id="942" r:id="rId29"/>
    <p:sldId id="943" r:id="rId30"/>
    <p:sldId id="934" r:id="rId31"/>
    <p:sldId id="944" r:id="rId32"/>
    <p:sldId id="945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D5"/>
    <a:srgbClr val="163856"/>
    <a:srgbClr val="1F4E79"/>
    <a:srgbClr val="FFF6DD"/>
    <a:srgbClr val="0B1C2B"/>
    <a:srgbClr val="ADB9CA"/>
    <a:srgbClr val="F2F2F2"/>
    <a:srgbClr val="FFF2CC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9" autoAdjust="0"/>
    <p:restoredTop sz="94660"/>
  </p:normalViewPr>
  <p:slideViewPr>
    <p:cSldViewPr snapToGrid="0">
      <p:cViewPr varScale="1">
        <p:scale>
          <a:sx n="79" d="100"/>
          <a:sy n="79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09/08/2015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4.10-15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153890"/>
            <a:ext cx="82051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>
                <a:solidFill>
                  <a:srgbClr val="FF0000"/>
                </a:solidFill>
              </a:rPr>
              <a:t>Qual é o centro de nossas vidas?</a:t>
            </a:r>
            <a:endParaRPr lang="pt-BR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9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m 1" descr="http://www.aleteia.org/image/pt/article/deus-no-centro-da-familia-5797595695808512/familia-en-oracion_pt/to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6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ttp://www.conexaoimpressa.com.br/conexao/wp-content/uploads/2014/04/familia_vendo_tv1-e131374891625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42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263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ttp://2.bp.blogspot.com/-HLVAvhfl8kI/UMC86J6fpxI/AAAAAAAARP8/LxIDf9b5RzI/s400/sozinhos%2Bjunt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244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5470" y="528247"/>
            <a:ext cx="82051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dirty="0" smtClean="0">
                <a:solidFill>
                  <a:srgbClr val="FF0000"/>
                </a:solidFill>
              </a:rPr>
              <a:t>Agora que você é salvo, </a:t>
            </a:r>
            <a:r>
              <a:rPr lang="pt-BR" sz="7200" b="1" dirty="0" smtClean="0">
                <a:solidFill>
                  <a:srgbClr val="FF0000"/>
                </a:solidFill>
              </a:rPr>
              <a:t>qual é o centro de sua vida?</a:t>
            </a:r>
            <a:endParaRPr lang="pt-BR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79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79388" y="692150"/>
            <a:ext cx="8785225" cy="5761038"/>
          </a:xfrm>
          <a:solidFill>
            <a:schemeClr val="bg2">
              <a:lumMod val="10000"/>
            </a:schemeClr>
          </a:solidFill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pt-BR" sz="4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Estabelecer relacionamentos de fé com Deus proclamando a glória do Filho encarnado, cuja vida, morte e ressurreição mediam graça e verdade divinas aos crentes.</a:t>
            </a:r>
          </a:p>
          <a:p>
            <a:pPr algn="r">
              <a:buFont typeface="Wingdings 2" pitchFamily="18" charset="2"/>
              <a:buNone/>
              <a:defRPr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BR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C.O.P.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145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570" y="120923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570" y="2156294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Construção de uma fé genuína.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570" y="2662478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3.22-36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Testemunhos de fé.</a:t>
            </a:r>
          </a:p>
        </p:txBody>
      </p:sp>
      <p:sp>
        <p:nvSpPr>
          <p:cNvPr id="12" name="Rectangle 5"/>
          <p:cNvSpPr/>
          <p:nvPr/>
        </p:nvSpPr>
        <p:spPr>
          <a:xfrm>
            <a:off x="122570" y="3246120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</p:spTree>
    <p:extLst>
      <p:ext uri="{BB962C8B-B14F-4D97-AF65-F5344CB8AC3E}">
        <p14:creationId xmlns:p14="http://schemas.microsoft.com/office/powerpoint/2010/main" val="16239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3" grpId="0" build="p"/>
      <p:bldP spid="9" grpId="0" build="p"/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4.10-15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8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00444" y="1508509"/>
            <a:ext cx="873516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Uma fé genuína constrói-se sob a centralidade de Cristo (</a:t>
            </a:r>
            <a:r>
              <a:rPr lang="pt-BR" sz="3000" dirty="0" smtClean="0">
                <a:solidFill>
                  <a:srgbClr val="C00000"/>
                </a:solidFill>
              </a:rPr>
              <a:t>3.22-30</a:t>
            </a:r>
            <a:r>
              <a:rPr lang="pt-BR" sz="3000" dirty="0" smtClean="0"/>
              <a:t>)</a:t>
            </a:r>
          </a:p>
        </p:txBody>
      </p:sp>
      <p:sp>
        <p:nvSpPr>
          <p:cNvPr id="11" name="Retângulo 3"/>
          <p:cNvSpPr/>
          <p:nvPr/>
        </p:nvSpPr>
        <p:spPr>
          <a:xfrm>
            <a:off x="200444" y="2605452"/>
            <a:ext cx="873516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2 – Uma fé genuína constrói-se sob a descentralidade do homem (</a:t>
            </a:r>
            <a:r>
              <a:rPr lang="pt-BR" sz="3000" dirty="0" smtClean="0">
                <a:solidFill>
                  <a:srgbClr val="C00000"/>
                </a:solidFill>
              </a:rPr>
              <a:t>3.31-36</a:t>
            </a:r>
            <a:r>
              <a:rPr lang="pt-BR" sz="3000" dirty="0" smtClean="0"/>
              <a:t>)</a:t>
            </a:r>
          </a:p>
        </p:txBody>
      </p:sp>
      <p:sp>
        <p:nvSpPr>
          <p:cNvPr id="12" name="Rectangle 5"/>
          <p:cNvSpPr/>
          <p:nvPr/>
        </p:nvSpPr>
        <p:spPr>
          <a:xfrm>
            <a:off x="122570" y="556507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</p:spTree>
    <p:extLst>
      <p:ext uri="{BB962C8B-B14F-4D97-AF65-F5344CB8AC3E}">
        <p14:creationId xmlns:p14="http://schemas.microsoft.com/office/powerpoint/2010/main" val="25213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interesse exclusivo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642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provoca reflexão sobre que ele é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v.10 </a:t>
            </a:r>
            <a:r>
              <a:rPr lang="pt-BR" sz="2800" i="1" dirty="0" smtClean="0"/>
              <a:t>“Respondeu-lhe </a:t>
            </a:r>
            <a:r>
              <a:rPr lang="pt-BR" sz="2800" i="1" dirty="0"/>
              <a:t>Jesus: Se tivesses conhecido o dom de Deus e quem é o que te diz: Dá-me de beber, tu lhe terias pedido e ele te haveria dado água viva.”                                                                                                                               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3807767" y="5473005"/>
            <a:ext cx="3357266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i="1" dirty="0">
                <a:solidFill>
                  <a:prstClr val="black"/>
                </a:solidFill>
              </a:rPr>
              <a:t>Se tivesses conhecido </a:t>
            </a:r>
            <a:endParaRPr lang="pt-BR" dirty="0"/>
          </a:p>
        </p:txBody>
      </p:sp>
      <p:sp>
        <p:nvSpPr>
          <p:cNvPr id="9" name="Rectangle 4"/>
          <p:cNvSpPr/>
          <p:nvPr/>
        </p:nvSpPr>
        <p:spPr>
          <a:xfrm>
            <a:off x="-7951" y="891676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se auto afirma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06824" y="5903892"/>
            <a:ext cx="159691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i="1" dirty="0">
                <a:solidFill>
                  <a:prstClr val="black"/>
                </a:solidFill>
              </a:rPr>
              <a:t>e quem é 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386080" y="2191435"/>
            <a:ext cx="827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As pessoas tinham e continuam tendo uma visão de um Cristo limitado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579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  <p:bldP spid="6" grpId="1" animBg="1"/>
      <p:bldP spid="9" grpId="0" animBg="1"/>
      <p:bldP spid="10" grpId="0" animBg="1"/>
      <p:bldP spid="10" grpId="1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provoca reflexão sobre que ele é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-7951" y="891676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se auto afirma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8929" y="1703755"/>
            <a:ext cx="827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As pessoas tinham e continuam tendo uma visão de um Cristo limitado</a:t>
            </a:r>
            <a:endParaRPr lang="pt-BR" sz="4000" dirty="0"/>
          </a:p>
        </p:txBody>
      </p:sp>
      <p:sp>
        <p:nvSpPr>
          <p:cNvPr id="2" name="Retângulo 1"/>
          <p:cNvSpPr/>
          <p:nvPr/>
        </p:nvSpPr>
        <p:spPr>
          <a:xfrm>
            <a:off x="2113280" y="3244334"/>
            <a:ext cx="71502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... porque </a:t>
            </a:r>
            <a:r>
              <a:rPr lang="pt-BR" sz="3200" b="1" dirty="0">
                <a:solidFill>
                  <a:srgbClr val="C00000"/>
                </a:solidFill>
              </a:rPr>
              <a:t>não interpretam as Escrituras 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113280" y="3980298"/>
            <a:ext cx="7022769" cy="584775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... porque </a:t>
            </a:r>
            <a:r>
              <a:rPr lang="pt-BR" sz="3200" b="1" dirty="0">
                <a:solidFill>
                  <a:srgbClr val="C00000"/>
                </a:solidFill>
              </a:rPr>
              <a:t>não </a:t>
            </a:r>
            <a:r>
              <a:rPr lang="pt-BR" sz="3200" b="1" dirty="0" smtClean="0">
                <a:solidFill>
                  <a:srgbClr val="C00000"/>
                </a:solidFill>
              </a:rPr>
              <a:t>ouvem suas palavras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156689" y="4801986"/>
            <a:ext cx="7022769" cy="1077218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... porque normalmente pensam errado sobre Ele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74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provoca reflexão sobre que ele é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-7951" y="891676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Jesus se auto afirma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8929" y="1703755"/>
            <a:ext cx="827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As pessoas tinham e continuam tendo uma visão de um Cristo limitado</a:t>
            </a:r>
            <a:endParaRPr lang="pt-BR" sz="4000" dirty="0"/>
          </a:p>
        </p:txBody>
      </p:sp>
      <p:sp>
        <p:nvSpPr>
          <p:cNvPr id="4" name="Retângulo 3"/>
          <p:cNvSpPr/>
          <p:nvPr/>
        </p:nvSpPr>
        <p:spPr>
          <a:xfrm>
            <a:off x="-7951" y="3083401"/>
            <a:ext cx="9144000" cy="37856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1.3-5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- Há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muito tempo Deus falou muitas vezes e de várias maneiras aos nossos antepassados por meio dos profetas, mas nestes últimos dias falou-nos por meio do Filho, a quem constituiu herdeiro de todas as coisas e por meio de quem fez o universo. </a:t>
            </a:r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Filho é o resplendor da glória de Deus e a expressão exata do seu ser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, sustentando todas as coisas por sua palavra poderosa. Depois de ter realizado a purificação dos pecados, ele se assentou à direita da Majestade nas alturas, tornando-se tão superior aos anjos quanto o nome que herdou é superior ao deles.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48128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951" y="167157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2381010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0" y="3091978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Produz interesse exclusivo- </a:t>
            </a:r>
            <a:r>
              <a:rPr lang="pt-BR" sz="3200" dirty="0" smtClean="0">
                <a:solidFill>
                  <a:srgbClr val="C00000"/>
                </a:solidFill>
              </a:rPr>
              <a:t>4.10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64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uma expectativa que não é terrena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57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questiona a capacidade de Jesus 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v.11 </a:t>
            </a:r>
            <a:r>
              <a:rPr lang="pt-BR" sz="2800" i="1" dirty="0" smtClean="0"/>
              <a:t>“</a:t>
            </a:r>
            <a:r>
              <a:rPr lang="pt-BR" sz="2800" i="1" dirty="0"/>
              <a:t>Disse-lhe a mulher: Senhor, tu não tens com que tirá-la, e o poço é fundo; donde, pois, tens essa água viva? </a:t>
            </a:r>
            <a:endParaRPr lang="pt-BR" sz="2800" dirty="0"/>
          </a:p>
          <a:p>
            <a:endParaRPr lang="pt-BR" sz="2800" dirty="0"/>
          </a:p>
        </p:txBody>
      </p:sp>
      <p:pic>
        <p:nvPicPr>
          <p:cNvPr id="1026" name="Picture 2" descr="http://i.ytimg.com/vi/FvX24skm64A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6563"/>
            <a:ext cx="9136049" cy="47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4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questiona a capacidade de Jesus 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v.11 </a:t>
            </a:r>
            <a:r>
              <a:rPr lang="pt-BR" sz="2800" i="1" dirty="0" smtClean="0"/>
              <a:t>“</a:t>
            </a:r>
            <a:r>
              <a:rPr lang="pt-BR" sz="2800" i="1" dirty="0"/>
              <a:t>Disse-lhe a mulher: Senhor, tu não tens com que tirá-la, e o poço é fundo; donde, pois, tens essa água viva? </a:t>
            </a:r>
            <a:endParaRPr lang="pt-BR" sz="2800" dirty="0"/>
          </a:p>
          <a:p>
            <a:endParaRPr lang="pt-BR" sz="2800" dirty="0"/>
          </a:p>
        </p:txBody>
      </p:sp>
      <p:sp>
        <p:nvSpPr>
          <p:cNvPr id="7" name="Retângulo 6"/>
          <p:cNvSpPr/>
          <p:nvPr/>
        </p:nvSpPr>
        <p:spPr>
          <a:xfrm>
            <a:off x="436880" y="867996"/>
            <a:ext cx="827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As pessoas </a:t>
            </a:r>
            <a:r>
              <a:rPr lang="pt-BR" sz="4000" b="1" dirty="0" smtClean="0"/>
              <a:t>continuam duvidando das capacidades de Jesus </a:t>
            </a:r>
            <a:endParaRPr lang="pt-BR" sz="4000" dirty="0"/>
          </a:p>
        </p:txBody>
      </p:sp>
      <p:sp>
        <p:nvSpPr>
          <p:cNvPr id="9" name="Retângulo 8"/>
          <p:cNvSpPr/>
          <p:nvPr/>
        </p:nvSpPr>
        <p:spPr>
          <a:xfrm>
            <a:off x="1361440" y="2252395"/>
            <a:ext cx="7754289" cy="1077218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... porque querem que Ele seja apenas um “curandeiro”; ou “ajudador”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361439" y="3415973"/>
            <a:ext cx="7754289" cy="1077218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... porque </a:t>
            </a:r>
            <a:r>
              <a:rPr lang="pt-BR" sz="3200" b="1" dirty="0" smtClean="0">
                <a:solidFill>
                  <a:srgbClr val="C00000"/>
                </a:solidFill>
              </a:rPr>
              <a:t>continuam pensando errado sobre Ele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5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questiona a capacidade de Jesus 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v.11 </a:t>
            </a:r>
            <a:r>
              <a:rPr lang="pt-BR" sz="2800" i="1" dirty="0" smtClean="0"/>
              <a:t>“</a:t>
            </a:r>
            <a:r>
              <a:rPr lang="pt-BR" sz="2800" i="1" dirty="0"/>
              <a:t>Disse-lhe a mulher: Senhor, tu não tens com que tirá-la, e o poço é fundo; donde, pois, tens essa água viva? </a:t>
            </a:r>
            <a:endParaRPr lang="pt-BR" sz="2800" dirty="0"/>
          </a:p>
          <a:p>
            <a:endParaRPr lang="pt-BR" sz="2800" dirty="0"/>
          </a:p>
        </p:txBody>
      </p:sp>
      <p:sp>
        <p:nvSpPr>
          <p:cNvPr id="9" name="Retângulo 8"/>
          <p:cNvSpPr/>
          <p:nvPr/>
        </p:nvSpPr>
        <p:spPr>
          <a:xfrm>
            <a:off x="-7950" y="2252395"/>
            <a:ext cx="9123680" cy="923330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algn="ctr"/>
            <a:r>
              <a:rPr lang="pt-BR" sz="5400" b="1" dirty="0" smtClean="0">
                <a:solidFill>
                  <a:srgbClr val="C00000"/>
                </a:solidFill>
              </a:rPr>
              <a:t>Como você pensa em Jesus?</a:t>
            </a:r>
            <a:endParaRPr lang="pt-BR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8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951" y="167157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237352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0" y="3072458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Produz interesse exclusivo- </a:t>
            </a:r>
            <a:r>
              <a:rPr lang="pt-BR" sz="3200" dirty="0" smtClean="0">
                <a:solidFill>
                  <a:srgbClr val="C00000"/>
                </a:solidFill>
              </a:rPr>
              <a:t>4.10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-7951" y="379472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4 – Produz uma expectativa que não é terrena </a:t>
            </a:r>
            <a:r>
              <a:rPr lang="pt-BR" sz="3200" dirty="0" smtClean="0">
                <a:solidFill>
                  <a:srgbClr val="C00000"/>
                </a:solidFill>
              </a:rPr>
              <a:t>4.11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951" y="10348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uma esperança acima de uma boa vida social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828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tem esperanças sociais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473005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v.12 </a:t>
            </a:r>
            <a:r>
              <a:rPr lang="pt-BR" sz="2800" i="1" dirty="0" smtClean="0"/>
              <a:t>“</a:t>
            </a:r>
            <a:r>
              <a:rPr lang="pt-BR" sz="2800" i="1" dirty="0"/>
              <a:t>És tu, porventura, maior do que o nosso pai Jacó, que nos deu o poço, do qual também ele mesmo bebeu, e os filhos, e o seu gado</a:t>
            </a:r>
            <a:r>
              <a:rPr lang="pt-BR" sz="2800" i="1" dirty="0" smtClean="0"/>
              <a:t>?”</a:t>
            </a:r>
            <a:endParaRPr lang="pt-BR" sz="2800" dirty="0"/>
          </a:p>
        </p:txBody>
      </p:sp>
      <p:sp>
        <p:nvSpPr>
          <p:cNvPr id="11" name="Retângulo 10"/>
          <p:cNvSpPr/>
          <p:nvPr/>
        </p:nvSpPr>
        <p:spPr>
          <a:xfrm>
            <a:off x="223520" y="1134795"/>
            <a:ext cx="827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/>
              <a:t>Pensou errado sobre “água viva”</a:t>
            </a:r>
            <a:endParaRPr lang="pt-BR" sz="4000" dirty="0"/>
          </a:p>
        </p:txBody>
      </p:sp>
      <p:sp>
        <p:nvSpPr>
          <p:cNvPr id="13" name="Retângulo 12"/>
          <p:cNvSpPr/>
          <p:nvPr/>
        </p:nvSpPr>
        <p:spPr>
          <a:xfrm>
            <a:off x="233680" y="1876475"/>
            <a:ext cx="8270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/>
              <a:t>Duvidou que Jesus poderia ser maior que Jacó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6749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tem esperanças sociais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899725"/>
            <a:ext cx="91440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800" i="1" dirty="0" smtClean="0">
                <a:solidFill>
                  <a:srgbClr val="C00000"/>
                </a:solidFill>
              </a:rPr>
              <a:t>v.15 </a:t>
            </a:r>
            <a:r>
              <a:rPr lang="pt-BR" sz="2800" i="1" dirty="0" smtClean="0"/>
              <a:t>“</a:t>
            </a:r>
            <a:r>
              <a:rPr lang="pt-BR" sz="2800" i="1" dirty="0"/>
              <a:t>Disse-lhe a mulher: Senhor, dá-me dessa água, para que não mais tenha sede, nem venha aqui tirá-la</a:t>
            </a:r>
            <a:r>
              <a:rPr lang="pt-BR" sz="2800" i="1" dirty="0" smtClean="0"/>
              <a:t>.”</a:t>
            </a:r>
            <a:endParaRPr lang="pt-BR" sz="2800" dirty="0"/>
          </a:p>
        </p:txBody>
      </p:sp>
      <p:sp>
        <p:nvSpPr>
          <p:cNvPr id="11" name="Retângulo 10"/>
          <p:cNvSpPr/>
          <p:nvPr/>
        </p:nvSpPr>
        <p:spPr>
          <a:xfrm>
            <a:off x="223520" y="1134795"/>
            <a:ext cx="827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/>
              <a:t>Expectativa social e terrena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94709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tem esperanças sociais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36880" y="867996"/>
            <a:ext cx="8270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As pessoas </a:t>
            </a:r>
            <a:r>
              <a:rPr lang="pt-BR" sz="4000" b="1" dirty="0" smtClean="0"/>
              <a:t>continuam </a:t>
            </a:r>
            <a:r>
              <a:rPr lang="pt-BR" sz="4000" b="1" dirty="0"/>
              <a:t>esperando apenas benefícios terrenos, que são </a:t>
            </a:r>
            <a:r>
              <a:rPr lang="pt-BR" sz="4000" b="1" dirty="0" smtClean="0"/>
              <a:t>inferiores a Cristo. </a:t>
            </a:r>
            <a:endParaRPr lang="pt-BR" sz="4000" dirty="0"/>
          </a:p>
        </p:txBody>
      </p:sp>
      <p:sp>
        <p:nvSpPr>
          <p:cNvPr id="8" name="Retângulo 7"/>
          <p:cNvSpPr/>
          <p:nvPr/>
        </p:nvSpPr>
        <p:spPr>
          <a:xfrm>
            <a:off x="1389711" y="3214922"/>
            <a:ext cx="7754289" cy="2554545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C00000"/>
                </a:solidFill>
              </a:rPr>
              <a:t>... </a:t>
            </a:r>
            <a:r>
              <a:rPr lang="pt-BR" sz="3200" b="1" dirty="0" smtClean="0">
                <a:solidFill>
                  <a:srgbClr val="C00000"/>
                </a:solidFill>
              </a:rPr>
              <a:t>As </a:t>
            </a:r>
            <a:r>
              <a:rPr lang="pt-BR" sz="3200" b="1" dirty="0">
                <a:solidFill>
                  <a:srgbClr val="C00000"/>
                </a:solidFill>
              </a:rPr>
              <a:t>pessoas têm uma fé fraca porque esperam que Jesus seja apenas um Assistente Social, </a:t>
            </a:r>
            <a:r>
              <a:rPr lang="pt-BR" sz="3200" b="1" dirty="0" smtClean="0">
                <a:solidFill>
                  <a:srgbClr val="C00000"/>
                </a:solidFill>
              </a:rPr>
              <a:t>que e </a:t>
            </a:r>
            <a:r>
              <a:rPr lang="pt-BR" sz="3200" b="1" dirty="0">
                <a:solidFill>
                  <a:srgbClr val="C00000"/>
                </a:solidFill>
              </a:rPr>
              <a:t>quando recebem algum benefício terreno, ficam totalmente satisfeitas.</a:t>
            </a:r>
            <a:endParaRPr lang="pt-B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tem esperanças sociais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36880" y="867996"/>
            <a:ext cx="8270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As pessoas </a:t>
            </a:r>
            <a:r>
              <a:rPr lang="pt-BR" sz="4000" b="1" dirty="0" smtClean="0"/>
              <a:t>continuam </a:t>
            </a:r>
            <a:r>
              <a:rPr lang="pt-BR" sz="4000" b="1" dirty="0"/>
              <a:t>esperando apenas benefícios terrenos, que são </a:t>
            </a:r>
            <a:r>
              <a:rPr lang="pt-BR" sz="4000" b="1" dirty="0" smtClean="0"/>
              <a:t>inferiores a Cristo. </a:t>
            </a:r>
            <a:endParaRPr lang="pt-BR" sz="4000" dirty="0"/>
          </a:p>
        </p:txBody>
      </p:sp>
      <p:sp>
        <p:nvSpPr>
          <p:cNvPr id="7" name="Retângulo 6"/>
          <p:cNvSpPr/>
          <p:nvPr/>
        </p:nvSpPr>
        <p:spPr>
          <a:xfrm>
            <a:off x="1281426" y="3255958"/>
            <a:ext cx="7754289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dirty="0" err="1">
                <a:solidFill>
                  <a:srgbClr val="C00000"/>
                </a:solidFill>
              </a:rPr>
              <a:t>Jo</a:t>
            </a:r>
            <a:r>
              <a:rPr lang="pt-BR" sz="3200" dirty="0">
                <a:solidFill>
                  <a:srgbClr val="C00000"/>
                </a:solidFill>
              </a:rPr>
              <a:t> 7.37-38  </a:t>
            </a:r>
            <a:r>
              <a:rPr lang="pt-BR" sz="3200" i="1" dirty="0"/>
              <a:t>Ora, no seu último dia, o grande dia da festa, Jesus pôs-se em pé e clamou, dizendo: Se alguém tem sede, </a:t>
            </a:r>
            <a:r>
              <a:rPr lang="pt-BR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venha a mim </a:t>
            </a:r>
            <a:r>
              <a:rPr lang="pt-BR" sz="3200" i="1" dirty="0"/>
              <a:t>e beba.  Quem crê em mim, como diz a Escritura, do seu interior correrão rios de água viva.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3234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53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smtClean="0">
                <a:solidFill>
                  <a:schemeClr val="tx1"/>
                </a:solidFill>
              </a:rPr>
              <a:t>A mulher tem esperanças sociais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36880" y="867996"/>
            <a:ext cx="8270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As pessoas </a:t>
            </a:r>
            <a:r>
              <a:rPr lang="pt-BR" sz="4000" b="1" dirty="0" smtClean="0"/>
              <a:t>continuam </a:t>
            </a:r>
            <a:r>
              <a:rPr lang="pt-BR" sz="4000" b="1" dirty="0"/>
              <a:t>esperando apenas benefícios terrenos, que são </a:t>
            </a:r>
            <a:r>
              <a:rPr lang="pt-BR" sz="4000" b="1" dirty="0" smtClean="0"/>
              <a:t>inferiores a Cristo. </a:t>
            </a:r>
            <a:endParaRPr lang="pt-BR" sz="4000" dirty="0"/>
          </a:p>
        </p:txBody>
      </p:sp>
      <p:sp>
        <p:nvSpPr>
          <p:cNvPr id="2" name="Retângulo 1"/>
          <p:cNvSpPr/>
          <p:nvPr/>
        </p:nvSpPr>
        <p:spPr>
          <a:xfrm>
            <a:off x="-7952" y="3045411"/>
            <a:ext cx="9151951" cy="37856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/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“O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prazer cristão não quer dizer que Deus se torna um meio de ajudar-nos a conseguir prazeres mundanos. O prazer que o cristão busca é o que está no próprio Deus. Ele é o fim da nossa busca, não o meio para algum outro fim.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(J. Piper, Teologia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da Alegria, p. 14)</a:t>
            </a:r>
          </a:p>
        </p:txBody>
      </p:sp>
    </p:spTree>
    <p:extLst>
      <p:ext uri="{BB962C8B-B14F-4D97-AF65-F5344CB8AC3E}">
        <p14:creationId xmlns:p14="http://schemas.microsoft.com/office/powerpoint/2010/main" val="121306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951" y="167157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237352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0" y="3072458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3 – Produz interesse exclusivo- </a:t>
            </a:r>
            <a:r>
              <a:rPr lang="pt-BR" sz="3200" dirty="0" smtClean="0">
                <a:solidFill>
                  <a:srgbClr val="C00000"/>
                </a:solidFill>
              </a:rPr>
              <a:t>4.10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-7951" y="379472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4 – Produz uma expectativa que não é terrena </a:t>
            </a:r>
            <a:r>
              <a:rPr lang="pt-BR" sz="3200" dirty="0" smtClean="0">
                <a:solidFill>
                  <a:srgbClr val="C00000"/>
                </a:solidFill>
              </a:rPr>
              <a:t>4.11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0" y="4557632"/>
            <a:ext cx="9144000" cy="9287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5 – Produz uma esperança acima de uma boa vida social </a:t>
            </a:r>
            <a:r>
              <a:rPr lang="pt-BR" sz="3200" dirty="0" smtClean="0">
                <a:solidFill>
                  <a:srgbClr val="C00000"/>
                </a:solidFill>
              </a:rPr>
              <a:t>4.12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8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3480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conclusão</a:t>
            </a:r>
            <a:r>
              <a:rPr lang="pt-BR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t-BR" sz="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153890"/>
            <a:ext cx="82051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>
                <a:solidFill>
                  <a:srgbClr val="FF0000"/>
                </a:solidFill>
              </a:rPr>
              <a:t>Qual é o centro de </a:t>
            </a:r>
            <a:r>
              <a:rPr lang="pt-BR" sz="8000" b="1" dirty="0" smtClean="0">
                <a:solidFill>
                  <a:srgbClr val="FF0000"/>
                </a:solidFill>
              </a:rPr>
              <a:t>sua vida?</a:t>
            </a:r>
            <a:endParaRPr lang="pt-BR" sz="8000" dirty="0">
              <a:solidFill>
                <a:srgbClr val="FF0000"/>
              </a:solidFill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487136" y="1306290"/>
            <a:ext cx="82051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 smtClean="0">
                <a:solidFill>
                  <a:srgbClr val="FF0000"/>
                </a:solidFill>
              </a:rPr>
              <a:t>O que você espera de Cristo?</a:t>
            </a:r>
            <a:endParaRPr lang="pt-BR" sz="8000" dirty="0">
              <a:solidFill>
                <a:srgbClr val="FF0000"/>
              </a:solidFill>
            </a:endParaRPr>
          </a:p>
        </p:txBody>
      </p:sp>
      <p:sp>
        <p:nvSpPr>
          <p:cNvPr id="8" name="Rectangle 13"/>
          <p:cNvSpPr/>
          <p:nvPr/>
        </p:nvSpPr>
        <p:spPr>
          <a:xfrm>
            <a:off x="362800" y="1458690"/>
            <a:ext cx="82051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 smtClean="0">
                <a:solidFill>
                  <a:srgbClr val="FF0000"/>
                </a:solidFill>
              </a:rPr>
              <a:t>O que sua fé tem produzido?</a:t>
            </a:r>
            <a:endParaRPr lang="pt-BR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9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7" grpId="0"/>
      <p:bldP spid="7" grpId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centrada em Cristo produz plena satisfação </a:t>
            </a:r>
            <a:r>
              <a:rPr lang="pt-BR" sz="66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nEle</a:t>
            </a:r>
            <a:r>
              <a:rPr lang="pt-BR" sz="5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432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2" y="6204"/>
            <a:ext cx="91519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/>
              <a:t>Uma palavra final:</a:t>
            </a:r>
            <a:endParaRPr lang="pt-BR" sz="3200" dirty="0"/>
          </a:p>
          <a:p>
            <a:r>
              <a:rPr lang="pt-BR" sz="3200" b="1" dirty="0">
                <a:solidFill>
                  <a:srgbClr val="0070C0"/>
                </a:solidFill>
              </a:rPr>
              <a:t>O que Cristo oferece à mulher é Sua graça</a:t>
            </a:r>
            <a:endParaRPr lang="pt-BR" sz="3200" dirty="0">
              <a:solidFill>
                <a:srgbClr val="0070C0"/>
              </a:solidFill>
            </a:endParaRPr>
          </a:p>
          <a:p>
            <a:endParaRPr lang="pt-BR" sz="3200" b="1" dirty="0" smtClean="0"/>
          </a:p>
        </p:txBody>
      </p:sp>
      <p:sp>
        <p:nvSpPr>
          <p:cNvPr id="5" name="Retângulo 4"/>
          <p:cNvSpPr/>
          <p:nvPr/>
        </p:nvSpPr>
        <p:spPr>
          <a:xfrm>
            <a:off x="180473" y="1366862"/>
            <a:ext cx="8361948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b="1" dirty="0" err="1">
                <a:solidFill>
                  <a:srgbClr val="C00000"/>
                </a:solidFill>
              </a:rPr>
              <a:t>Is</a:t>
            </a:r>
            <a:r>
              <a:rPr lang="pt-BR" sz="2800" b="1" dirty="0">
                <a:solidFill>
                  <a:srgbClr val="C00000"/>
                </a:solidFill>
              </a:rPr>
              <a:t> 65.1 </a:t>
            </a:r>
            <a:r>
              <a:rPr lang="pt-BR" sz="2800" b="1" dirty="0"/>
              <a:t>- </a:t>
            </a:r>
            <a:r>
              <a:rPr lang="pt-BR" sz="2800" i="1" dirty="0"/>
              <a:t>“Tornei-me acessível aos que não perguntavam por mim; fui achado daqueles que não me buscavam. A uma nação que não se chamava do meu nome eu disse: Eis-me aqui, eis-me aqui.”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7082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centrada em Cristo produz plena satisfação </a:t>
            </a:r>
            <a:r>
              <a:rPr lang="pt-BR" sz="66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nEle</a:t>
            </a:r>
            <a:r>
              <a:rPr lang="pt-BR" sz="5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348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4377</TotalTime>
  <Words>1187</Words>
  <Application>Microsoft Office PowerPoint</Application>
  <PresentationFormat>Apresentação na tela (4:3)</PresentationFormat>
  <Paragraphs>126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349</cp:revision>
  <dcterms:created xsi:type="dcterms:W3CDTF">2015-02-28T18:51:08Z</dcterms:created>
  <dcterms:modified xsi:type="dcterms:W3CDTF">2015-08-09T16:46:31Z</dcterms:modified>
</cp:coreProperties>
</file>